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2"/>
  </p:notesMasterIdLst>
  <p:sldIdLst>
    <p:sldId id="256" r:id="rId2"/>
    <p:sldId id="257" r:id="rId3"/>
    <p:sldId id="258" r:id="rId4"/>
    <p:sldId id="259" r:id="rId5"/>
    <p:sldId id="260" r:id="rId6"/>
    <p:sldId id="269" r:id="rId7"/>
    <p:sldId id="273" r:id="rId8"/>
    <p:sldId id="274" r:id="rId9"/>
    <p:sldId id="275" r:id="rId10"/>
    <p:sldId id="261" r:id="rId11"/>
    <p:sldId id="262" r:id="rId12"/>
    <p:sldId id="263" r:id="rId13"/>
    <p:sldId id="264" r:id="rId14"/>
    <p:sldId id="266" r:id="rId15"/>
    <p:sldId id="265" r:id="rId16"/>
    <p:sldId id="267" r:id="rId17"/>
    <p:sldId id="268"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9" autoAdjust="0"/>
    <p:restoredTop sz="94660"/>
  </p:normalViewPr>
  <p:slideViewPr>
    <p:cSldViewPr snapToGrid="0">
      <p:cViewPr varScale="1">
        <p:scale>
          <a:sx n="97" d="100"/>
          <a:sy n="97" d="100"/>
        </p:scale>
        <p:origin x="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356A3-B81F-3B41-905B-5CB4E1EAAD7A}" type="datetimeFigureOut">
              <a:rPr lang="en-US" smtClean="0"/>
              <a:t>5/13/17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74B7-A50A-C443-A8F6-1CC410D3D458}" type="slidenum">
              <a:rPr lang="en-US" smtClean="0"/>
              <a:t>‹#›</a:t>
            </a:fld>
            <a:endParaRPr lang="en-US"/>
          </a:p>
        </p:txBody>
      </p:sp>
    </p:spTree>
    <p:extLst>
      <p:ext uri="{BB962C8B-B14F-4D97-AF65-F5344CB8AC3E}">
        <p14:creationId xmlns:p14="http://schemas.microsoft.com/office/powerpoint/2010/main" val="187000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2BFAF81-C888-4915-A2A7-CB77A86C7FDF}"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005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8C1582-FFC7-4835-84D8-EDC13621476C}" type="datetimeFigureOut">
              <a:rPr lang="en-US" smtClean="0"/>
              <a:t>5/13/17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257446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604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6912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881874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462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895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738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0102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1879150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8C1582-FFC7-4835-84D8-EDC13621476C}" type="datetimeFigureOut">
              <a:rPr lang="en-US" smtClean="0"/>
              <a:t>5/13/17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BFAF81-C888-4915-A2A7-CB77A86C7FDF}"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854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8C1582-FFC7-4835-84D8-EDC13621476C}" type="datetimeFigureOut">
              <a:rPr lang="en-US" smtClean="0"/>
              <a:t>5/13/17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424741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8C1582-FFC7-4835-84D8-EDC13621476C}" type="datetimeFigureOut">
              <a:rPr lang="en-US" smtClean="0"/>
              <a:t>5/13/17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BFAF81-C888-4915-A2A7-CB77A86C7FDF}"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39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8C1582-FFC7-4835-84D8-EDC13621476C}" type="datetimeFigureOut">
              <a:rPr lang="en-US" smtClean="0"/>
              <a:t>5/13/17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BFAF81-C888-4915-A2A7-CB77A86C7FDF}"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029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8C1582-FFC7-4835-84D8-EDC13621476C}" type="datetimeFigureOut">
              <a:rPr lang="en-US" smtClean="0"/>
              <a:t>5/13/17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417135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8C1582-FFC7-4835-84D8-EDC13621476C}" type="datetimeFigureOut">
              <a:rPr lang="en-US" smtClean="0"/>
              <a:t>5/13/17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BFAF81-C888-4915-A2A7-CB77A86C7FDF}"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44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8C1582-FFC7-4835-84D8-EDC13621476C}" type="datetimeFigureOut">
              <a:rPr lang="en-US" smtClean="0"/>
              <a:t>5/13/17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BFAF81-C888-4915-A2A7-CB77A86C7FDF}" type="slidenum">
              <a:rPr lang="en-US" smtClean="0"/>
              <a:t>‹#›</a:t>
            </a:fld>
            <a:endParaRPr lang="en-US"/>
          </a:p>
        </p:txBody>
      </p:sp>
    </p:spTree>
    <p:extLst>
      <p:ext uri="{BB962C8B-B14F-4D97-AF65-F5344CB8AC3E}">
        <p14:creationId xmlns:p14="http://schemas.microsoft.com/office/powerpoint/2010/main" val="2431839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8C1582-FFC7-4835-84D8-EDC13621476C}" type="datetimeFigureOut">
              <a:rPr lang="en-US" smtClean="0"/>
              <a:t>5/13/17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BFAF81-C888-4915-A2A7-CB77A86C7FDF}" type="slidenum">
              <a:rPr lang="en-US" smtClean="0"/>
              <a:t>‹#›</a:t>
            </a:fld>
            <a:endParaRPr lang="en-US"/>
          </a:p>
        </p:txBody>
      </p:sp>
    </p:spTree>
    <p:extLst>
      <p:ext uri="{BB962C8B-B14F-4D97-AF65-F5344CB8AC3E}">
        <p14:creationId xmlns:p14="http://schemas.microsoft.com/office/powerpoint/2010/main" val="273708944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3.amazonaws.com/tripdata/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541416"/>
            <a:ext cx="6634482" cy="731521"/>
          </a:xfrm>
        </p:spPr>
        <p:txBody>
          <a:bodyPr/>
          <a:lstStyle/>
          <a:p>
            <a:r>
              <a:rPr lang="en-US" dirty="0"/>
              <a:t>City Bike Case</a:t>
            </a:r>
          </a:p>
        </p:txBody>
      </p:sp>
      <p:sp>
        <p:nvSpPr>
          <p:cNvPr id="3" name="Subtitle 2"/>
          <p:cNvSpPr>
            <a:spLocks noGrp="1"/>
          </p:cNvSpPr>
          <p:nvPr>
            <p:ph type="subTitle" idx="1"/>
          </p:nvPr>
        </p:nvSpPr>
        <p:spPr>
          <a:xfrm>
            <a:off x="2692398" y="2272936"/>
            <a:ext cx="6815669" cy="2991041"/>
          </a:xfrm>
        </p:spPr>
        <p:txBody>
          <a:bodyPr>
            <a:normAutofit/>
          </a:bodyPr>
          <a:lstStyle/>
          <a:p>
            <a:pPr algn="l"/>
            <a:endParaRPr lang="en-US" dirty="0"/>
          </a:p>
          <a:p>
            <a:pPr algn="l"/>
            <a:endParaRPr lang="en-US" dirty="0"/>
          </a:p>
          <a:p>
            <a:pPr algn="l"/>
            <a:r>
              <a:rPr lang="en-US" dirty="0" err="1"/>
              <a:t>Nitika</a:t>
            </a:r>
            <a:r>
              <a:rPr lang="en-US" dirty="0"/>
              <a:t> </a:t>
            </a:r>
            <a:r>
              <a:rPr lang="en-US" dirty="0" err="1"/>
              <a:t>Puri</a:t>
            </a:r>
            <a:endParaRPr lang="en-US" dirty="0"/>
          </a:p>
          <a:p>
            <a:pPr algn="l"/>
            <a:r>
              <a:rPr lang="en-US" dirty="0" err="1"/>
              <a:t>Xaio</a:t>
            </a:r>
            <a:r>
              <a:rPr lang="en-US" dirty="0"/>
              <a:t> Wan</a:t>
            </a:r>
          </a:p>
          <a:p>
            <a:pPr algn="l"/>
            <a:r>
              <a:rPr lang="en-US" dirty="0" err="1"/>
              <a:t>Zeyang</a:t>
            </a:r>
            <a:r>
              <a:rPr lang="en-US" dirty="0"/>
              <a:t> Lin</a:t>
            </a:r>
          </a:p>
          <a:p>
            <a:pPr algn="l"/>
            <a:r>
              <a:rPr lang="en-US" dirty="0"/>
              <a:t>Karan Prabu </a:t>
            </a:r>
            <a:r>
              <a:rPr lang="en-US" dirty="0" err="1"/>
              <a:t>Kandhaswamy</a:t>
            </a:r>
            <a:endParaRPr lang="en-US" dirty="0"/>
          </a:p>
          <a:p>
            <a:pPr algn="l"/>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6531" y="2272935"/>
            <a:ext cx="3793524" cy="2867476"/>
          </a:xfrm>
          <a:prstGeom prst="rect">
            <a:avLst/>
          </a:prstGeom>
        </p:spPr>
      </p:pic>
    </p:spTree>
    <p:extLst>
      <p:ext uri="{BB962C8B-B14F-4D97-AF65-F5344CB8AC3E}">
        <p14:creationId xmlns:p14="http://schemas.microsoft.com/office/powerpoint/2010/main" val="15748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Overview</a:t>
            </a:r>
          </a:p>
        </p:txBody>
      </p:sp>
      <p:sp>
        <p:nvSpPr>
          <p:cNvPr id="3" name="Content Placeholder 2"/>
          <p:cNvSpPr>
            <a:spLocks noGrp="1"/>
          </p:cNvSpPr>
          <p:nvPr>
            <p:ph idx="1"/>
          </p:nvPr>
        </p:nvSpPr>
        <p:spPr>
          <a:xfrm>
            <a:off x="1295402" y="2680499"/>
            <a:ext cx="9601196" cy="3318936"/>
          </a:xfrm>
        </p:spPr>
        <p:txBody>
          <a:bodyPr/>
          <a:lstStyle/>
          <a:p>
            <a:pPr marL="457200" indent="-457200">
              <a:buFont typeface="+mj-lt"/>
              <a:buAutoNum type="arabicPeriod"/>
            </a:pPr>
            <a:r>
              <a:rPr lang="en-US" dirty="0"/>
              <a:t>Grid Search</a:t>
            </a:r>
            <a:r>
              <a:rPr lang="en-US" altLang="zh-CN" dirty="0"/>
              <a:t>(Inside</a:t>
            </a:r>
            <a:r>
              <a:rPr lang="zh-CN" altLang="en-US" dirty="0"/>
              <a:t> </a:t>
            </a:r>
            <a:r>
              <a:rPr lang="en-US" altLang="zh-CN" dirty="0"/>
              <a:t>Each</a:t>
            </a:r>
            <a:r>
              <a:rPr lang="zh-CN" altLang="en-US" dirty="0"/>
              <a:t> </a:t>
            </a:r>
            <a:r>
              <a:rPr lang="en-US" altLang="zh-CN" dirty="0"/>
              <a:t>Model)</a:t>
            </a:r>
            <a:endParaRPr lang="en-US" dirty="0"/>
          </a:p>
          <a:p>
            <a:pPr marL="457200" indent="-457200">
              <a:buFont typeface="+mj-lt"/>
              <a:buAutoNum type="arabicPeriod"/>
            </a:pPr>
            <a:r>
              <a:rPr lang="en-US" dirty="0"/>
              <a:t>Models Comparison</a:t>
            </a:r>
            <a:r>
              <a:rPr lang="en-US" altLang="zh-CN" dirty="0"/>
              <a:t>(Between</a:t>
            </a:r>
            <a:r>
              <a:rPr lang="zh-CN" altLang="en-US" dirty="0"/>
              <a:t> </a:t>
            </a:r>
            <a:r>
              <a:rPr lang="en-US" altLang="zh-CN" dirty="0"/>
              <a:t>Models)</a:t>
            </a:r>
            <a:endParaRPr lang="en-US" dirty="0"/>
          </a:p>
          <a:p>
            <a:pPr marL="457200" indent="-457200">
              <a:buFont typeface="+mj-lt"/>
              <a:buAutoNum type="arabicPeriod"/>
            </a:pPr>
            <a:r>
              <a:rPr lang="en-US" altLang="zh-CN" dirty="0"/>
              <a:t>Prediction</a:t>
            </a:r>
            <a:r>
              <a:rPr lang="zh-CN" altLang="en-US" dirty="0"/>
              <a:t> </a:t>
            </a:r>
            <a:r>
              <a:rPr lang="en-US" altLang="zh-CN" dirty="0"/>
              <a:t>Using</a:t>
            </a:r>
            <a:r>
              <a:rPr lang="zh-CN" altLang="en-US" dirty="0"/>
              <a:t> </a:t>
            </a:r>
            <a:r>
              <a:rPr lang="en-US" altLang="zh-CN" dirty="0"/>
              <a:t>the</a:t>
            </a:r>
            <a:r>
              <a:rPr lang="zh-CN" altLang="en-US" dirty="0"/>
              <a:t> </a:t>
            </a:r>
            <a:r>
              <a:rPr lang="en-US" altLang="zh-CN" dirty="0"/>
              <a:t>Best</a:t>
            </a:r>
            <a:r>
              <a:rPr lang="zh-CN" altLang="en-US" dirty="0"/>
              <a:t> </a:t>
            </a:r>
            <a:r>
              <a:rPr lang="en-US" altLang="zh-CN" dirty="0"/>
              <a:t>Model</a:t>
            </a:r>
            <a:endParaRPr lang="en-US" dirty="0"/>
          </a:p>
          <a:p>
            <a:pPr marL="457200" indent="-457200">
              <a:buFont typeface="+mj-lt"/>
              <a:buAutoNum type="arabicPeriod"/>
            </a:pPr>
            <a:r>
              <a:rPr lang="en-US" dirty="0"/>
              <a:t>Visualization Using the Best Model</a:t>
            </a:r>
          </a:p>
        </p:txBody>
      </p:sp>
    </p:spTree>
    <p:extLst>
      <p:ext uri="{BB962C8B-B14F-4D97-AF65-F5344CB8AC3E}">
        <p14:creationId xmlns:p14="http://schemas.microsoft.com/office/powerpoint/2010/main" val="3668355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Search</a:t>
            </a:r>
          </a:p>
        </p:txBody>
      </p:sp>
      <p:sp>
        <p:nvSpPr>
          <p:cNvPr id="3" name="Content Placeholder 2"/>
          <p:cNvSpPr>
            <a:spLocks noGrp="1"/>
          </p:cNvSpPr>
          <p:nvPr>
            <p:ph idx="1"/>
          </p:nvPr>
        </p:nvSpPr>
        <p:spPr>
          <a:xfrm>
            <a:off x="1295402" y="2508421"/>
            <a:ext cx="10233452" cy="3318936"/>
          </a:xfrm>
        </p:spPr>
        <p:txBody>
          <a:bodyPr>
            <a:normAutofit/>
          </a:bodyPr>
          <a:lstStyle/>
          <a:p>
            <a:pPr marL="0" indent="0">
              <a:buNone/>
            </a:pPr>
            <a:r>
              <a:rPr lang="en-US" sz="2000" b="1" dirty="0"/>
              <a:t>1. Description: </a:t>
            </a:r>
            <a:r>
              <a:rPr lang="en-US" sz="2000" dirty="0"/>
              <a:t>Grid search is an approach to parameter tuning that will methodically build and evaluate a model for each combination of algorithm parameters specified in a grid.</a:t>
            </a:r>
          </a:p>
          <a:p>
            <a:pPr marL="0" indent="0">
              <a:buNone/>
            </a:pPr>
            <a:r>
              <a:rPr lang="en-US" sz="2000" b="1" dirty="0"/>
              <a:t>2. Models For Grid Search: </a:t>
            </a:r>
          </a:p>
          <a:p>
            <a:pPr marL="0" indent="0">
              <a:buNone/>
            </a:pPr>
            <a:r>
              <a:rPr lang="en-US" sz="2000" dirty="0"/>
              <a:t>    Lasso Regression(</a:t>
            </a:r>
            <a:r>
              <a:rPr lang="en-US" altLang="zh-CN" sz="2000" dirty="0"/>
              <a:t>α</a:t>
            </a:r>
            <a:r>
              <a:rPr lang="en-US" sz="2000" dirty="0"/>
              <a:t>)</a:t>
            </a:r>
          </a:p>
          <a:p>
            <a:pPr marL="0" indent="0">
              <a:buNone/>
            </a:pPr>
            <a:r>
              <a:rPr lang="en-US" sz="2000" dirty="0"/>
              <a:t>    Random Forest(Number of Estimates; Max Features)</a:t>
            </a:r>
          </a:p>
          <a:p>
            <a:pPr marL="0" indent="0">
              <a:buNone/>
            </a:pPr>
            <a:r>
              <a:rPr lang="en-US" sz="2000" dirty="0"/>
              <a:t>    Neural Network(Hidden Layer Size; Activation Type; Max Iteration)</a:t>
            </a:r>
          </a:p>
          <a:p>
            <a:pPr marL="0" indent="0">
              <a:buNone/>
            </a:pPr>
            <a:r>
              <a:rPr lang="en-US" sz="2000" b="1" dirty="0"/>
              <a:t>3. Grid Search Result(Next Slide)</a:t>
            </a:r>
          </a:p>
        </p:txBody>
      </p:sp>
    </p:spTree>
    <p:extLst>
      <p:ext uri="{BB962C8B-B14F-4D97-AF65-F5344CB8AC3E}">
        <p14:creationId xmlns:p14="http://schemas.microsoft.com/office/powerpoint/2010/main" val="1183832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586716"/>
            <a:ext cx="9601196" cy="1303867"/>
          </a:xfrm>
        </p:spPr>
        <p:txBody>
          <a:bodyPr/>
          <a:lstStyle/>
          <a:p>
            <a:r>
              <a:rPr lang="en-US" dirty="0"/>
              <a:t>Grid Search Result(Partial)</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092" r="6175"/>
          <a:stretch/>
        </p:blipFill>
        <p:spPr>
          <a:xfrm>
            <a:off x="1396314" y="1804085"/>
            <a:ext cx="5200136" cy="4320916"/>
          </a:xfrm>
        </p:spPr>
      </p:pic>
      <p:sp>
        <p:nvSpPr>
          <p:cNvPr id="5" name="TextBox 4"/>
          <p:cNvSpPr txBox="1"/>
          <p:nvPr/>
        </p:nvSpPr>
        <p:spPr>
          <a:xfrm>
            <a:off x="7327557" y="3502878"/>
            <a:ext cx="3712954" cy="923330"/>
          </a:xfrm>
          <a:prstGeom prst="rect">
            <a:avLst/>
          </a:prstGeom>
          <a:noFill/>
        </p:spPr>
        <p:txBody>
          <a:bodyPr wrap="square" rtlCol="0">
            <a:spAutoFit/>
          </a:bodyPr>
          <a:lstStyle/>
          <a:p>
            <a:r>
              <a:rPr lang="en-US" b="1" dirty="0"/>
              <a:t>Each Model:</a:t>
            </a:r>
          </a:p>
          <a:p>
            <a:endParaRPr lang="en-US" b="1" dirty="0"/>
          </a:p>
          <a:p>
            <a:r>
              <a:rPr lang="en-US" dirty="0"/>
              <a:t>Parameter Used for Every Station</a:t>
            </a:r>
          </a:p>
        </p:txBody>
      </p:sp>
    </p:spTree>
    <p:extLst>
      <p:ext uri="{BB962C8B-B14F-4D97-AF65-F5344CB8AC3E}">
        <p14:creationId xmlns:p14="http://schemas.microsoft.com/office/powerpoint/2010/main" val="798602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34997"/>
            <a:ext cx="9601196" cy="1303867"/>
          </a:xfrm>
        </p:spPr>
        <p:txBody>
          <a:bodyPr/>
          <a:lstStyle/>
          <a:p>
            <a:r>
              <a:rPr lang="en-US" dirty="0"/>
              <a:t>Models Comparison</a:t>
            </a:r>
          </a:p>
        </p:txBody>
      </p:sp>
      <p:sp>
        <p:nvSpPr>
          <p:cNvPr id="3" name="Content Placeholder 2"/>
          <p:cNvSpPr>
            <a:spLocks noGrp="1"/>
          </p:cNvSpPr>
          <p:nvPr>
            <p:ph idx="1"/>
          </p:nvPr>
        </p:nvSpPr>
        <p:spPr>
          <a:xfrm>
            <a:off x="1295402" y="2556931"/>
            <a:ext cx="9601196" cy="3745015"/>
          </a:xfrm>
        </p:spPr>
        <p:txBody>
          <a:bodyPr>
            <a:normAutofit/>
          </a:bodyPr>
          <a:lstStyle/>
          <a:p>
            <a:r>
              <a:rPr lang="en-US" sz="2000" b="1" dirty="0"/>
              <a:t>Types of Models Used:  </a:t>
            </a:r>
            <a:r>
              <a:rPr lang="en-US" sz="2000" dirty="0"/>
              <a:t>Linear Regression; Lasso Regression; Random Forest; Neural Network.    </a:t>
            </a:r>
          </a:p>
          <a:p>
            <a:r>
              <a:rPr lang="en-US" sz="2000" b="1" dirty="0"/>
              <a:t>Progress: </a:t>
            </a:r>
            <a:r>
              <a:rPr lang="en-US" sz="2000" dirty="0"/>
              <a:t>For Each Model, implement Cross Validation for each station(Sample Size=3 Months), use average RMSE(Root</a:t>
            </a:r>
            <a:r>
              <a:rPr lang="zh-CN" altLang="en-US" sz="2000" dirty="0"/>
              <a:t> </a:t>
            </a:r>
            <a:r>
              <a:rPr lang="en-US" altLang="zh-CN" sz="2000" dirty="0"/>
              <a:t>Mean</a:t>
            </a:r>
            <a:r>
              <a:rPr lang="en-US" sz="2000" dirty="0"/>
              <a:t> Square</a:t>
            </a:r>
            <a:r>
              <a:rPr lang="en-US" altLang="zh-CN" sz="2000" dirty="0"/>
              <a:t>d</a:t>
            </a:r>
            <a:r>
              <a:rPr lang="en-US" sz="2000" dirty="0"/>
              <a:t> Error) to be the accuracy of that model.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995" y="4336535"/>
            <a:ext cx="4254500" cy="1409700"/>
          </a:xfrm>
          <a:prstGeom prst="rect">
            <a:avLst/>
          </a:prstGeom>
        </p:spPr>
      </p:pic>
    </p:spTree>
    <p:extLst>
      <p:ext uri="{BB962C8B-B14F-4D97-AF65-F5344CB8AC3E}">
        <p14:creationId xmlns:p14="http://schemas.microsoft.com/office/powerpoint/2010/main" val="189713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Comparison</a:t>
            </a:r>
            <a:r>
              <a:rPr lang="en-US" altLang="zh-CN" dirty="0"/>
              <a:t>:</a:t>
            </a:r>
            <a:r>
              <a:rPr lang="zh-CN" altLang="en-US" dirty="0"/>
              <a:t> </a:t>
            </a:r>
            <a:r>
              <a:rPr lang="en-US" altLang="zh-CN" dirty="0"/>
              <a:t>Result</a:t>
            </a:r>
            <a:endParaRPr lang="en-US" dirty="0"/>
          </a:p>
        </p:txBody>
      </p:sp>
      <p:sp>
        <p:nvSpPr>
          <p:cNvPr id="3" name="Content Placeholder 2"/>
          <p:cNvSpPr>
            <a:spLocks noGrp="1"/>
          </p:cNvSpPr>
          <p:nvPr>
            <p:ph idx="1"/>
          </p:nvPr>
        </p:nvSpPr>
        <p:spPr/>
        <p:txBody>
          <a:bodyPr/>
          <a:lstStyle/>
          <a:p>
            <a:r>
              <a:rPr lang="en-US" altLang="zh-CN" b="1" dirty="0"/>
              <a:t>Cumulative</a:t>
            </a:r>
            <a:r>
              <a:rPr lang="zh-CN" altLang="en-US" b="1" dirty="0"/>
              <a:t> </a:t>
            </a:r>
            <a:r>
              <a:rPr lang="en-US" altLang="zh-CN" b="1" dirty="0"/>
              <a:t>RMSE</a:t>
            </a:r>
            <a:r>
              <a:rPr lang="zh-CN" altLang="en-US" b="1" dirty="0"/>
              <a:t> </a:t>
            </a:r>
            <a:r>
              <a:rPr lang="en-US" altLang="zh-CN" b="1" dirty="0"/>
              <a:t>Comparison</a:t>
            </a:r>
            <a:r>
              <a:rPr lang="en-US" b="1" dirty="0"/>
              <a:t>:</a:t>
            </a:r>
          </a:p>
          <a:p>
            <a:endParaRPr lang="en-US" b="1"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81" t="3774" r="7495" b="3542"/>
          <a:stretch/>
        </p:blipFill>
        <p:spPr>
          <a:xfrm>
            <a:off x="1295401" y="3249828"/>
            <a:ext cx="4670854" cy="2730843"/>
          </a:xfrm>
          <a:prstGeom prst="rect">
            <a:avLst/>
          </a:prstGeom>
        </p:spPr>
      </p:pic>
      <p:sp>
        <p:nvSpPr>
          <p:cNvPr id="5" name="TextBox 4"/>
          <p:cNvSpPr txBox="1"/>
          <p:nvPr/>
        </p:nvSpPr>
        <p:spPr>
          <a:xfrm>
            <a:off x="6524368" y="3616235"/>
            <a:ext cx="4269117" cy="1200329"/>
          </a:xfrm>
          <a:prstGeom prst="rect">
            <a:avLst/>
          </a:prstGeom>
          <a:noFill/>
        </p:spPr>
        <p:txBody>
          <a:bodyPr wrap="none" rtlCol="0">
            <a:spAutoFit/>
          </a:bodyPr>
          <a:lstStyle/>
          <a:p>
            <a:r>
              <a:rPr lang="en-US" dirty="0"/>
              <a:t>Lasso Regression seems to be the best model.</a:t>
            </a:r>
          </a:p>
          <a:p>
            <a:r>
              <a:rPr lang="en-US" dirty="0"/>
              <a:t>But all coefficient in lasso regression are 0. </a:t>
            </a:r>
          </a:p>
          <a:p>
            <a:endParaRPr lang="en-US" dirty="0"/>
          </a:p>
          <a:p>
            <a:r>
              <a:rPr lang="en-US" dirty="0"/>
              <a:t>So we chose Neural Network.</a:t>
            </a:r>
          </a:p>
        </p:txBody>
      </p:sp>
    </p:spTree>
    <p:extLst>
      <p:ext uri="{BB962C8B-B14F-4D97-AF65-F5344CB8AC3E}">
        <p14:creationId xmlns:p14="http://schemas.microsoft.com/office/powerpoint/2010/main" val="1804444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455836"/>
            <a:ext cx="5715664" cy="3865971"/>
          </a:xfrm>
          <a:prstGeom prst="rect">
            <a:avLst/>
          </a:prstGeom>
        </p:spPr>
      </p:pic>
      <p:sp>
        <p:nvSpPr>
          <p:cNvPr id="2" name="Title 1"/>
          <p:cNvSpPr>
            <a:spLocks noGrp="1"/>
          </p:cNvSpPr>
          <p:nvPr>
            <p:ph type="title"/>
          </p:nvPr>
        </p:nvSpPr>
        <p:spPr>
          <a:xfrm>
            <a:off x="7535825" y="982132"/>
            <a:ext cx="3360772" cy="1303867"/>
          </a:xfrm>
        </p:spPr>
        <p:txBody>
          <a:bodyPr>
            <a:normAutofit/>
          </a:bodyPr>
          <a:lstStyle/>
          <a:p>
            <a:pPr>
              <a:lnSpc>
                <a:spcPct val="90000"/>
              </a:lnSpc>
            </a:pPr>
            <a:r>
              <a:rPr lang="en-US" sz="4000" dirty="0"/>
              <a:t>Visualization</a:t>
            </a:r>
            <a:r>
              <a:rPr lang="en-US" sz="3700" dirty="0"/>
              <a:t>: </a:t>
            </a:r>
            <a:r>
              <a:rPr lang="en-US" sz="3200" dirty="0"/>
              <a:t>Neural Network</a:t>
            </a:r>
            <a:endParaRPr lang="en-US" sz="3700" dirty="0"/>
          </a:p>
        </p:txBody>
      </p:sp>
      <p:sp>
        <p:nvSpPr>
          <p:cNvPr id="5" name="Content Placeholder 4"/>
          <p:cNvSpPr>
            <a:spLocks noGrp="1"/>
          </p:cNvSpPr>
          <p:nvPr>
            <p:ph idx="1"/>
          </p:nvPr>
        </p:nvSpPr>
        <p:spPr>
          <a:xfrm>
            <a:off x="7535824" y="2556932"/>
            <a:ext cx="3360771" cy="3318936"/>
          </a:xfrm>
        </p:spPr>
        <p:txBody>
          <a:bodyPr>
            <a:normAutofit/>
          </a:bodyPr>
          <a:lstStyle/>
          <a:p>
            <a:r>
              <a:rPr lang="en-US" altLang="zh-CN" dirty="0"/>
              <a:t>Testing</a:t>
            </a:r>
            <a:r>
              <a:rPr lang="zh-CN" altLang="en-US" dirty="0"/>
              <a:t> </a:t>
            </a:r>
            <a:r>
              <a:rPr lang="en-US" altLang="zh-CN" dirty="0"/>
              <a:t>data:</a:t>
            </a:r>
            <a:r>
              <a:rPr lang="zh-CN" altLang="en-US" dirty="0"/>
              <a:t> </a:t>
            </a:r>
            <a:r>
              <a:rPr lang="en-US" altLang="zh-CN" dirty="0"/>
              <a:t>2016.11</a:t>
            </a:r>
          </a:p>
          <a:p>
            <a:r>
              <a:rPr lang="en-US" altLang="zh-CN" dirty="0"/>
              <a:t>True</a:t>
            </a:r>
            <a:r>
              <a:rPr lang="zh-CN" altLang="en-US" dirty="0"/>
              <a:t> </a:t>
            </a:r>
            <a:r>
              <a:rPr lang="en-US" altLang="zh-CN" dirty="0"/>
              <a:t>&amp;</a:t>
            </a:r>
            <a:r>
              <a:rPr lang="zh-CN" altLang="en-US" dirty="0"/>
              <a:t> </a:t>
            </a:r>
            <a:r>
              <a:rPr lang="en-US" altLang="zh-CN" dirty="0"/>
              <a:t>Prediction</a:t>
            </a:r>
            <a:r>
              <a:rPr lang="zh-CN" altLang="en-US" dirty="0"/>
              <a:t> </a:t>
            </a:r>
            <a:r>
              <a:rPr lang="en-US" altLang="zh-CN" dirty="0"/>
              <a:t>Comparison</a:t>
            </a:r>
            <a:r>
              <a:rPr lang="zh-CN" altLang="en-US" dirty="0"/>
              <a:t> </a:t>
            </a:r>
            <a:r>
              <a:rPr lang="en-US" altLang="zh-CN" dirty="0"/>
              <a:t>:</a:t>
            </a:r>
          </a:p>
          <a:p>
            <a:pPr lvl="1"/>
            <a:r>
              <a:rPr lang="en-US" altLang="zh-CN" dirty="0"/>
              <a:t>Spot: station</a:t>
            </a:r>
          </a:p>
          <a:p>
            <a:pPr lvl="1"/>
            <a:r>
              <a:rPr lang="en-US" altLang="zh-CN" dirty="0"/>
              <a:t>Color: daily loss of bike</a:t>
            </a:r>
          </a:p>
          <a:p>
            <a:pPr lvl="1"/>
            <a:r>
              <a:rPr lang="en-US" altLang="zh-CN" dirty="0"/>
              <a:t>Size: # dock</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788" y="4717505"/>
            <a:ext cx="1647247" cy="819171"/>
          </a:xfrm>
          <a:prstGeom prst="rect">
            <a:avLst/>
          </a:prstGeom>
        </p:spPr>
      </p:pic>
    </p:spTree>
    <p:extLst>
      <p:ext uri="{BB962C8B-B14F-4D97-AF65-F5344CB8AC3E}">
        <p14:creationId xmlns:p14="http://schemas.microsoft.com/office/powerpoint/2010/main" val="1536294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913" y="1205950"/>
            <a:ext cx="5811182" cy="4293702"/>
          </a:xfrm>
          <a:prstGeom prst="rect">
            <a:avLst/>
          </a:prstGeom>
        </p:spPr>
      </p:pic>
      <p:sp>
        <p:nvSpPr>
          <p:cNvPr id="2" name="Title 1"/>
          <p:cNvSpPr>
            <a:spLocks noGrp="1"/>
          </p:cNvSpPr>
          <p:nvPr>
            <p:ph type="title"/>
          </p:nvPr>
        </p:nvSpPr>
        <p:spPr>
          <a:xfrm>
            <a:off x="7535825" y="982132"/>
            <a:ext cx="3360772" cy="1303867"/>
          </a:xfrm>
        </p:spPr>
        <p:txBody>
          <a:bodyPr>
            <a:normAutofit fontScale="90000"/>
          </a:bodyPr>
          <a:lstStyle/>
          <a:p>
            <a:r>
              <a:rPr lang="en-US" dirty="0"/>
              <a:t>Result Analysis:</a:t>
            </a:r>
            <a:br>
              <a:rPr lang="en-US" dirty="0"/>
            </a:br>
            <a:r>
              <a:rPr lang="en-US" sz="3600" dirty="0"/>
              <a:t>Weekday/Weekend</a:t>
            </a:r>
          </a:p>
        </p:txBody>
      </p:sp>
      <p:pic>
        <p:nvPicPr>
          <p:cNvPr id="3" name="Content Placeholder 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069495" y="1178052"/>
            <a:ext cx="933599" cy="1036659"/>
          </a:xfrm>
        </p:spPr>
      </p:pic>
      <p:sp>
        <p:nvSpPr>
          <p:cNvPr id="10" name="Content Placeholder 4"/>
          <p:cNvSpPr txBox="1">
            <a:spLocks/>
          </p:cNvSpPr>
          <p:nvPr/>
        </p:nvSpPr>
        <p:spPr>
          <a:xfrm>
            <a:off x="7535824" y="2556932"/>
            <a:ext cx="3565313" cy="3587194"/>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Result</a:t>
            </a:r>
            <a:r>
              <a:rPr lang="zh-CN" altLang="en-US" dirty="0"/>
              <a:t> </a:t>
            </a:r>
            <a:r>
              <a:rPr lang="en-US" altLang="zh-CN" dirty="0"/>
              <a:t>data:</a:t>
            </a:r>
            <a:r>
              <a:rPr lang="zh-CN" altLang="en-US" dirty="0"/>
              <a:t> </a:t>
            </a:r>
            <a:r>
              <a:rPr lang="en-US" altLang="zh-CN" dirty="0"/>
              <a:t>2016.11</a:t>
            </a:r>
          </a:p>
          <a:p>
            <a:r>
              <a:rPr lang="en-US" altLang="zh-CN" dirty="0"/>
              <a:t>Weekday</a:t>
            </a:r>
            <a:r>
              <a:rPr lang="zh-CN" altLang="en-US" dirty="0"/>
              <a:t> </a:t>
            </a:r>
            <a:r>
              <a:rPr lang="en-US" altLang="zh-CN" dirty="0"/>
              <a:t>&amp;</a:t>
            </a:r>
            <a:r>
              <a:rPr lang="zh-CN" altLang="en-US" dirty="0"/>
              <a:t> </a:t>
            </a:r>
            <a:r>
              <a:rPr lang="en-US" altLang="zh-CN" dirty="0"/>
              <a:t>Weekend</a:t>
            </a:r>
            <a:r>
              <a:rPr lang="zh-CN" altLang="en-US" dirty="0"/>
              <a:t> </a:t>
            </a:r>
            <a:r>
              <a:rPr lang="en-US" altLang="zh-CN" dirty="0"/>
              <a:t>Comparison</a:t>
            </a:r>
            <a:r>
              <a:rPr lang="zh-CN" altLang="en-US" dirty="0"/>
              <a:t> </a:t>
            </a:r>
            <a:r>
              <a:rPr lang="en-US" altLang="zh-CN" dirty="0"/>
              <a:t>:</a:t>
            </a:r>
          </a:p>
          <a:p>
            <a:pPr lvl="1"/>
            <a:r>
              <a:rPr lang="en-US" altLang="zh-CN" dirty="0"/>
              <a:t>Spot: station</a:t>
            </a:r>
          </a:p>
          <a:p>
            <a:pPr lvl="1"/>
            <a:r>
              <a:rPr lang="en-US" altLang="zh-CN" dirty="0"/>
              <a:t>Color: </a:t>
            </a:r>
            <a:r>
              <a:rPr lang="en-US" altLang="zh-CN" dirty="0" smtClean="0"/>
              <a:t>loss/docks</a:t>
            </a:r>
            <a:endParaRPr lang="en-US" altLang="zh-CN" dirty="0"/>
          </a:p>
          <a:p>
            <a:pPr lvl="1"/>
            <a:r>
              <a:rPr lang="en-US" altLang="zh-CN" dirty="0"/>
              <a:t>Size: # dock</a:t>
            </a:r>
          </a:p>
          <a:p>
            <a:r>
              <a:rPr lang="en-US" dirty="0"/>
              <a:t>Difference:</a:t>
            </a:r>
          </a:p>
          <a:p>
            <a:pPr lvl="1"/>
            <a:r>
              <a:rPr lang="en-US" dirty="0"/>
              <a:t>Number of bike loss</a:t>
            </a:r>
          </a:p>
          <a:p>
            <a:pPr lvl="1"/>
            <a:r>
              <a:rPr lang="en-US" dirty="0"/>
              <a:t>Bike oscillation in areas</a:t>
            </a:r>
          </a:p>
        </p:txBody>
      </p:sp>
    </p:spTree>
    <p:extLst>
      <p:ext uri="{BB962C8B-B14F-4D97-AF65-F5344CB8AC3E}">
        <p14:creationId xmlns:p14="http://schemas.microsoft.com/office/powerpoint/2010/main" val="1921289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r="1508" b="3"/>
          <a:stretch/>
        </p:blipFill>
        <p:spPr>
          <a:xfrm>
            <a:off x="1133662" y="1258957"/>
            <a:ext cx="5764571" cy="4213895"/>
          </a:xfrm>
          <a:prstGeom prst="rect">
            <a:avLst/>
          </a:prstGeom>
        </p:spPr>
      </p:pic>
      <p:sp>
        <p:nvSpPr>
          <p:cNvPr id="2" name="Title 1"/>
          <p:cNvSpPr>
            <a:spLocks noGrp="1"/>
          </p:cNvSpPr>
          <p:nvPr>
            <p:ph type="title"/>
          </p:nvPr>
        </p:nvSpPr>
        <p:spPr>
          <a:xfrm>
            <a:off x="7535825" y="982132"/>
            <a:ext cx="3360772" cy="1303867"/>
          </a:xfrm>
        </p:spPr>
        <p:txBody>
          <a:bodyPr>
            <a:normAutofit fontScale="90000"/>
          </a:bodyPr>
          <a:lstStyle/>
          <a:p>
            <a:r>
              <a:rPr lang="en-US" dirty="0"/>
              <a:t>Result Analysis:</a:t>
            </a:r>
            <a:br>
              <a:rPr lang="en-US" dirty="0"/>
            </a:br>
            <a:r>
              <a:rPr lang="en-US" sz="3600" dirty="0"/>
              <a:t>Sample Stations</a:t>
            </a:r>
            <a:endParaRPr lang="en-US" dirty="0"/>
          </a:p>
        </p:txBody>
      </p:sp>
      <p:pic>
        <p:nvPicPr>
          <p:cNvPr id="3" name="Content Placeholder 2"/>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2614" t="3310" r="3044" b="5184"/>
          <a:stretch/>
        </p:blipFill>
        <p:spPr>
          <a:xfrm>
            <a:off x="2496621" y="3299792"/>
            <a:ext cx="1465779" cy="843934"/>
          </a:xfr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2226" t="3026" r="2245" b="4578"/>
          <a:stretch/>
        </p:blipFill>
        <p:spPr>
          <a:xfrm>
            <a:off x="5377275" y="3428107"/>
            <a:ext cx="1502451" cy="852797"/>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389" t="2420" r="2315" b="4614"/>
          <a:stretch/>
        </p:blipFill>
        <p:spPr>
          <a:xfrm>
            <a:off x="2496620" y="1890315"/>
            <a:ext cx="1465779" cy="812363"/>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r="3514" b="3972"/>
          <a:stretch/>
        </p:blipFill>
        <p:spPr>
          <a:xfrm>
            <a:off x="5464969" y="1979132"/>
            <a:ext cx="1414757" cy="823563"/>
          </a:xfrm>
          <a:prstGeom prst="rect">
            <a:avLst/>
          </a:prstGeom>
        </p:spPr>
      </p:pic>
      <p:sp>
        <p:nvSpPr>
          <p:cNvPr id="8" name="Donut 7"/>
          <p:cNvSpPr/>
          <p:nvPr/>
        </p:nvSpPr>
        <p:spPr>
          <a:xfrm>
            <a:off x="1590262" y="3823253"/>
            <a:ext cx="245164" cy="245164"/>
          </a:xfrm>
          <a:prstGeom prst="donut">
            <a:avLst>
              <a:gd name="adj" fmla="val 540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4552122" y="3876261"/>
            <a:ext cx="258417" cy="267465"/>
          </a:xfrm>
          <a:prstGeom prst="donut">
            <a:avLst>
              <a:gd name="adj" fmla="val 216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0208" y="4241978"/>
            <a:ext cx="1438758" cy="821178"/>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11013" y="4324793"/>
            <a:ext cx="1462914" cy="832951"/>
          </a:xfrm>
          <a:prstGeom prst="rect">
            <a:avLst/>
          </a:prstGeom>
        </p:spPr>
      </p:pic>
      <p:sp>
        <p:nvSpPr>
          <p:cNvPr id="18" name="Content Placeholder 4"/>
          <p:cNvSpPr txBox="1">
            <a:spLocks/>
          </p:cNvSpPr>
          <p:nvPr/>
        </p:nvSpPr>
        <p:spPr>
          <a:xfrm>
            <a:off x="7535824" y="2556932"/>
            <a:ext cx="3675210" cy="3318936"/>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Station </a:t>
            </a:r>
            <a:r>
              <a:rPr lang="en-US" altLang="zh-CN" dirty="0" smtClean="0"/>
              <a:t>327:</a:t>
            </a:r>
            <a:endParaRPr lang="en-US" altLang="zh-CN" dirty="0"/>
          </a:p>
          <a:p>
            <a:pPr lvl="1"/>
            <a:r>
              <a:rPr lang="en-US" altLang="zh-CN" dirty="0"/>
              <a:t>Bikes out on weekdays</a:t>
            </a:r>
          </a:p>
          <a:p>
            <a:pPr lvl="1"/>
            <a:r>
              <a:rPr lang="en-US" altLang="zh-CN" dirty="0"/>
              <a:t>Bikes in on weekends</a:t>
            </a:r>
          </a:p>
          <a:p>
            <a:r>
              <a:rPr lang="en-US" altLang="zh-CN" dirty="0"/>
              <a:t>Station 444:</a:t>
            </a:r>
          </a:p>
          <a:p>
            <a:pPr lvl="1"/>
            <a:r>
              <a:rPr lang="en-US" dirty="0"/>
              <a:t>Small station with large bike flows</a:t>
            </a:r>
          </a:p>
          <a:p>
            <a:pPr lvl="1"/>
            <a:r>
              <a:rPr lang="en-US" dirty="0"/>
              <a:t>Take a breath on weekends</a:t>
            </a:r>
          </a:p>
          <a:p>
            <a:r>
              <a:rPr lang="en-US" altLang="zh-CN" dirty="0"/>
              <a:t>Station 3236:</a:t>
            </a:r>
          </a:p>
          <a:p>
            <a:pPr lvl="1"/>
            <a:r>
              <a:rPr lang="en-US" altLang="zh-CN" dirty="0"/>
              <a:t>Persistent losing of bikes</a:t>
            </a:r>
            <a:endParaRPr lang="en-US" dirty="0"/>
          </a:p>
        </p:txBody>
      </p:sp>
    </p:spTree>
    <p:extLst>
      <p:ext uri="{BB962C8B-B14F-4D97-AF65-F5344CB8AC3E}">
        <p14:creationId xmlns:p14="http://schemas.microsoft.com/office/powerpoint/2010/main" val="4020320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625" y="1202833"/>
            <a:ext cx="4361839" cy="4285506"/>
          </a:xfrm>
          <a:prstGeom prst="rect">
            <a:avLst/>
          </a:prstGeom>
        </p:spPr>
      </p:pic>
      <p:pic>
        <p:nvPicPr>
          <p:cNvPr id="3" name="Content Placeholder 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69388" y="1202833"/>
            <a:ext cx="997018" cy="1197806"/>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7228" y="2198977"/>
            <a:ext cx="1227713" cy="113827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994" y="3345586"/>
            <a:ext cx="1116320" cy="104140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156" y="3456219"/>
            <a:ext cx="1212143" cy="1123841"/>
          </a:xfrm>
          <a:prstGeom prst="rect">
            <a:avLst/>
          </a:prstGeom>
        </p:spPr>
      </p:pic>
      <p:sp>
        <p:nvSpPr>
          <p:cNvPr id="12" name="Title 1"/>
          <p:cNvSpPr>
            <a:spLocks noGrp="1"/>
          </p:cNvSpPr>
          <p:nvPr>
            <p:ph type="title"/>
          </p:nvPr>
        </p:nvSpPr>
        <p:spPr>
          <a:xfrm>
            <a:off x="7535863" y="982663"/>
            <a:ext cx="3360737" cy="1303337"/>
          </a:xfrm>
        </p:spPr>
        <p:txBody>
          <a:bodyPr>
            <a:normAutofit fontScale="90000"/>
          </a:bodyPr>
          <a:lstStyle/>
          <a:p>
            <a:r>
              <a:rPr lang="en-US" dirty="0"/>
              <a:t>Result Analysis:</a:t>
            </a:r>
            <a:br>
              <a:rPr lang="en-US" dirty="0"/>
            </a:br>
            <a:r>
              <a:rPr lang="en-US" sz="3600" dirty="0"/>
              <a:t>Loss per Week</a:t>
            </a:r>
          </a:p>
        </p:txBody>
      </p:sp>
      <p:sp>
        <p:nvSpPr>
          <p:cNvPr id="14" name="Content Placeholder 4"/>
          <p:cNvSpPr txBox="1">
            <a:spLocks/>
          </p:cNvSpPr>
          <p:nvPr/>
        </p:nvSpPr>
        <p:spPr>
          <a:xfrm>
            <a:off x="7535824" y="2556932"/>
            <a:ext cx="3565313" cy="358719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Weekly Loss:</a:t>
            </a:r>
          </a:p>
          <a:p>
            <a:pPr lvl="1"/>
            <a:r>
              <a:rPr lang="en-US" altLang="zh-CN" dirty="0"/>
              <a:t>Color:  </a:t>
            </a:r>
            <a:r>
              <a:rPr lang="en-US" altLang="zh-CN" dirty="0" smtClean="0"/>
              <a:t>weekly loss/docks</a:t>
            </a:r>
            <a:endParaRPr lang="en-US" altLang="zh-CN" dirty="0"/>
          </a:p>
          <a:p>
            <a:pPr lvl="1"/>
            <a:r>
              <a:rPr lang="en-US" altLang="zh-CN" dirty="0" smtClean="0"/>
              <a:t>Size</a:t>
            </a:r>
            <a:r>
              <a:rPr lang="en-US" altLang="zh-CN" dirty="0"/>
              <a:t>: # bike flow</a:t>
            </a:r>
          </a:p>
          <a:p>
            <a:r>
              <a:rPr lang="en-US" dirty="0"/>
              <a:t>Notice:</a:t>
            </a:r>
          </a:p>
          <a:p>
            <a:pPr lvl="1"/>
            <a:r>
              <a:rPr lang="en-US" dirty="0"/>
              <a:t>Self-balance per week</a:t>
            </a:r>
          </a:p>
          <a:p>
            <a:pPr lvl="1"/>
            <a:r>
              <a:rPr lang="en-US" dirty="0"/>
              <a:t>Busy stations get priority</a:t>
            </a:r>
          </a:p>
          <a:p>
            <a:pPr lvl="1"/>
            <a:r>
              <a:rPr lang="en-US" dirty="0"/>
              <a:t>Small stations can be busy</a:t>
            </a:r>
          </a:p>
        </p:txBody>
      </p:sp>
    </p:spTree>
    <p:extLst>
      <p:ext uri="{BB962C8B-B14F-4D97-AF65-F5344CB8AC3E}">
        <p14:creationId xmlns:p14="http://schemas.microsoft.com/office/powerpoint/2010/main" val="240725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2741" y="1133956"/>
            <a:ext cx="5542490" cy="3145362"/>
          </a:xfrm>
          <a:prstGeom prst="rect">
            <a:avLst/>
          </a:prstGeom>
        </p:spPr>
      </p:pic>
      <p:sp>
        <p:nvSpPr>
          <p:cNvPr id="2" name="Title 1"/>
          <p:cNvSpPr>
            <a:spLocks noGrp="1"/>
          </p:cNvSpPr>
          <p:nvPr>
            <p:ph type="title"/>
          </p:nvPr>
        </p:nvSpPr>
        <p:spPr>
          <a:xfrm>
            <a:off x="7535825" y="982132"/>
            <a:ext cx="3360772" cy="1303867"/>
          </a:xfrm>
        </p:spPr>
        <p:txBody>
          <a:bodyPr>
            <a:normAutofit fontScale="90000"/>
          </a:bodyPr>
          <a:lstStyle/>
          <a:p>
            <a:r>
              <a:rPr lang="en-US" dirty="0"/>
              <a:t>Result Analysis:</a:t>
            </a:r>
            <a:br>
              <a:rPr lang="en-US" dirty="0"/>
            </a:br>
            <a:r>
              <a:rPr lang="en-US" sz="3600" dirty="0"/>
              <a:t>Urgent Rebalance</a:t>
            </a:r>
          </a:p>
        </p:txBody>
      </p:sp>
      <p:pic>
        <p:nvPicPr>
          <p:cNvPr id="3" name="Content Placeholder 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59815" y="4321074"/>
            <a:ext cx="2904171" cy="1668955"/>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3986" y="4321074"/>
            <a:ext cx="2908612" cy="1668955"/>
          </a:xfrm>
          <a:prstGeom prst="rect">
            <a:avLst/>
          </a:prstGeom>
        </p:spPr>
      </p:pic>
      <p:sp>
        <p:nvSpPr>
          <p:cNvPr id="11" name="Content Placeholder 4"/>
          <p:cNvSpPr txBox="1">
            <a:spLocks/>
          </p:cNvSpPr>
          <p:nvPr/>
        </p:nvSpPr>
        <p:spPr>
          <a:xfrm>
            <a:off x="7535824" y="2556932"/>
            <a:ext cx="3698233" cy="358719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Heavy loss of busy station:</a:t>
            </a:r>
          </a:p>
          <a:p>
            <a:pPr lvl="1"/>
            <a:r>
              <a:rPr lang="en-US" altLang="zh-CN" dirty="0"/>
              <a:t>Color:  		</a:t>
            </a:r>
            <a:r>
              <a:rPr lang="en-US" altLang="zh-CN" dirty="0" smtClean="0"/>
              <a:t>      sum(loss in a week)/</a:t>
            </a:r>
            <a:r>
              <a:rPr lang="en-US" altLang="zh-CN" dirty="0"/>
              <a:t>docks</a:t>
            </a:r>
          </a:p>
          <a:p>
            <a:pPr lvl="1"/>
            <a:r>
              <a:rPr lang="en-US" altLang="zh-CN" dirty="0"/>
              <a:t>Size: # bike flow</a:t>
            </a:r>
          </a:p>
          <a:p>
            <a:r>
              <a:rPr lang="en-US" dirty="0"/>
              <a:t>Notice:</a:t>
            </a:r>
          </a:p>
          <a:p>
            <a:pPr lvl="1"/>
            <a:r>
              <a:rPr lang="en-US" dirty="0"/>
              <a:t>Need daily supplementation</a:t>
            </a:r>
          </a:p>
          <a:p>
            <a:pPr lvl="1"/>
            <a:r>
              <a:rPr lang="en-US" dirty="0"/>
              <a:t>Busy stations get priority</a:t>
            </a:r>
          </a:p>
        </p:txBody>
      </p:sp>
      <p:sp>
        <p:nvSpPr>
          <p:cNvPr id="10" name="TextBox 9"/>
          <p:cNvSpPr txBox="1"/>
          <p:nvPr/>
        </p:nvSpPr>
        <p:spPr>
          <a:xfrm>
            <a:off x="2751865" y="2706637"/>
            <a:ext cx="1016047" cy="307777"/>
          </a:xfrm>
          <a:prstGeom prst="rect">
            <a:avLst/>
          </a:prstGeom>
          <a:noFill/>
        </p:spPr>
        <p:txBody>
          <a:bodyPr wrap="none" rtlCol="0">
            <a:spAutoFit/>
          </a:bodyPr>
          <a:lstStyle/>
          <a:p>
            <a:r>
              <a:rPr lang="en-US" altLang="zh-CN" sz="1400" dirty="0">
                <a:solidFill>
                  <a:srgbClr val="00B0F0"/>
                </a:solidFill>
                <a:latin typeface="Arial Hebrew" charset="-79"/>
                <a:ea typeface="Arial Hebrew" charset="-79"/>
                <a:cs typeface="Arial Hebrew" charset="-79"/>
              </a:rPr>
              <a:t>Station 402</a:t>
            </a:r>
          </a:p>
        </p:txBody>
      </p:sp>
      <p:sp>
        <p:nvSpPr>
          <p:cNvPr id="12" name="TextBox 11"/>
          <p:cNvSpPr txBox="1"/>
          <p:nvPr/>
        </p:nvSpPr>
        <p:spPr>
          <a:xfrm>
            <a:off x="5611309" y="2764387"/>
            <a:ext cx="1016047" cy="307777"/>
          </a:xfrm>
          <a:prstGeom prst="rect">
            <a:avLst/>
          </a:prstGeom>
          <a:noFill/>
        </p:spPr>
        <p:txBody>
          <a:bodyPr wrap="none" rtlCol="0">
            <a:spAutoFit/>
          </a:bodyPr>
          <a:lstStyle/>
          <a:p>
            <a:r>
              <a:rPr lang="en-US" altLang="zh-CN" sz="1400" dirty="0">
                <a:solidFill>
                  <a:srgbClr val="FF0000"/>
                </a:solidFill>
                <a:latin typeface="Arial Hebrew" charset="-79"/>
                <a:ea typeface="Arial Hebrew" charset="-79"/>
                <a:cs typeface="Arial Hebrew" charset="-79"/>
              </a:rPr>
              <a:t>Station 444</a:t>
            </a:r>
          </a:p>
        </p:txBody>
      </p:sp>
    </p:spTree>
    <p:extLst>
      <p:ext uri="{BB962C8B-B14F-4D97-AF65-F5344CB8AC3E}">
        <p14:creationId xmlns:p14="http://schemas.microsoft.com/office/powerpoint/2010/main" val="2418494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Background</a:t>
            </a:r>
          </a:p>
        </p:txBody>
      </p:sp>
      <p:sp>
        <p:nvSpPr>
          <p:cNvPr id="3" name="Content Placeholder 2"/>
          <p:cNvSpPr>
            <a:spLocks noGrp="1"/>
          </p:cNvSpPr>
          <p:nvPr>
            <p:ph idx="1"/>
          </p:nvPr>
        </p:nvSpPr>
        <p:spPr/>
        <p:txBody>
          <a:bodyPr/>
          <a:lstStyle/>
          <a:p>
            <a:r>
              <a:rPr lang="en-US" dirty="0"/>
              <a:t>Citi Bike is New York City’s bike share system, and the largest in the nation</a:t>
            </a:r>
          </a:p>
          <a:p>
            <a:r>
              <a:rPr lang="en-US" dirty="0"/>
              <a:t>Citi Bike launched in May 2013 and has become an essential part of the NY transportation network.</a:t>
            </a:r>
          </a:p>
          <a:p>
            <a:r>
              <a:rPr lang="en-US" dirty="0"/>
              <a:t>It's fun, efficient and affordable – not to mention healthy and good for the environment.</a:t>
            </a:r>
          </a:p>
          <a:p>
            <a:r>
              <a:rPr lang="en-US" dirty="0"/>
              <a:t>The bikes can be unlocked from one station and returned to any other station in the system, making them ideal for one-way trips</a:t>
            </a:r>
          </a:p>
        </p:txBody>
      </p:sp>
    </p:spTree>
    <p:extLst>
      <p:ext uri="{BB962C8B-B14F-4D97-AF65-F5344CB8AC3E}">
        <p14:creationId xmlns:p14="http://schemas.microsoft.com/office/powerpoint/2010/main" val="1592872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&amp; Next Step</a:t>
            </a:r>
          </a:p>
        </p:txBody>
      </p:sp>
      <p:sp>
        <p:nvSpPr>
          <p:cNvPr id="3" name="Content Placeholder 2"/>
          <p:cNvSpPr>
            <a:spLocks noGrp="1"/>
          </p:cNvSpPr>
          <p:nvPr>
            <p:ph idx="1"/>
          </p:nvPr>
        </p:nvSpPr>
        <p:spPr/>
        <p:txBody>
          <a:bodyPr/>
          <a:lstStyle/>
          <a:p>
            <a:r>
              <a:rPr lang="en-US" dirty="0"/>
              <a:t>Early warning of bike exhaustion</a:t>
            </a:r>
          </a:p>
          <a:p>
            <a:r>
              <a:rPr lang="en-US" dirty="0"/>
              <a:t>Optimization of system rebalance plan</a:t>
            </a:r>
          </a:p>
          <a:p>
            <a:pPr lvl="1"/>
            <a:r>
              <a:rPr lang="en-US" dirty="0"/>
              <a:t>Minimize total distance of bike transport</a:t>
            </a:r>
          </a:p>
          <a:p>
            <a:pPr lvl="1"/>
            <a:r>
              <a:rPr lang="en-US" dirty="0"/>
              <a:t>Given weekday/weather/seasonal status</a:t>
            </a:r>
          </a:p>
          <a:p>
            <a:r>
              <a:rPr lang="en-US" dirty="0"/>
              <a:t>Suggestion of extension of stations</a:t>
            </a:r>
          </a:p>
        </p:txBody>
      </p:sp>
    </p:spTree>
    <p:extLst>
      <p:ext uri="{BB962C8B-B14F-4D97-AF65-F5344CB8AC3E}">
        <p14:creationId xmlns:p14="http://schemas.microsoft.com/office/powerpoint/2010/main" val="1802521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0898" y="884885"/>
            <a:ext cx="9601196" cy="5110965"/>
          </a:xfrm>
        </p:spPr>
        <p:txBody>
          <a:bodyPr/>
          <a:lstStyle/>
          <a:p>
            <a:r>
              <a:rPr lang="en-US" dirty="0"/>
              <a:t>People use bike share to commute to work or school, run errands, get to appointments or social engagements, and more.</a:t>
            </a:r>
          </a:p>
          <a:p>
            <a:r>
              <a:rPr lang="en-US" dirty="0"/>
              <a:t>Citi Bike is available for use 24 hours/day, 7 days/week,</a:t>
            </a:r>
          </a:p>
          <a:p>
            <a:pPr marL="0" indent="0">
              <a:buNone/>
            </a:pPr>
            <a:r>
              <a:rPr lang="en-US" dirty="0"/>
              <a:t> 365 days/year, and riders have access to </a:t>
            </a:r>
          </a:p>
          <a:p>
            <a:pPr marL="0" indent="0">
              <a:buNone/>
            </a:pPr>
            <a:r>
              <a:rPr lang="en-US" dirty="0"/>
              <a:t>thousands of bikes at hundreds of stations</a:t>
            </a:r>
          </a:p>
          <a:p>
            <a:pPr marL="0" indent="0">
              <a:buNone/>
            </a:pPr>
            <a:r>
              <a:rPr lang="en-US" dirty="0"/>
              <a:t> across Manhattan, Brooklyn, Queens and </a:t>
            </a:r>
          </a:p>
          <a:p>
            <a:pPr marL="0" indent="0">
              <a:buNone/>
            </a:pPr>
            <a:r>
              <a:rPr lang="en-US" dirty="0"/>
              <a:t>Jersey City.”</a:t>
            </a:r>
          </a:p>
          <a:p>
            <a:r>
              <a:rPr lang="en-US" dirty="0"/>
              <a:t>Such kind of massive commuter force also </a:t>
            </a:r>
          </a:p>
          <a:p>
            <a:pPr marL="0" indent="0">
              <a:buNone/>
            </a:pPr>
            <a:r>
              <a:rPr lang="en-US" dirty="0"/>
              <a:t>generates massive amounts of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852" y="2550522"/>
            <a:ext cx="4593771" cy="3445328"/>
          </a:xfrm>
          <a:prstGeom prst="rect">
            <a:avLst/>
          </a:prstGeom>
        </p:spPr>
      </p:pic>
    </p:spTree>
    <p:extLst>
      <p:ext uri="{BB962C8B-B14F-4D97-AF65-F5344CB8AC3E}">
        <p14:creationId xmlns:p14="http://schemas.microsoft.com/office/powerpoint/2010/main" val="1762564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After having a look at the data we observed that most of the bikes are used by people for their work. Hence the start station may not always be the same as the stop station. </a:t>
            </a:r>
          </a:p>
          <a:p>
            <a:r>
              <a:rPr lang="en-US" dirty="0"/>
              <a:t>This is where the problem arises.</a:t>
            </a:r>
          </a:p>
          <a:p>
            <a:r>
              <a:rPr lang="en-US" dirty="0"/>
              <a:t>The number of bikes that leave the station are more than the number of bikes that return back by the end of the day.</a:t>
            </a:r>
          </a:p>
          <a:p>
            <a:r>
              <a:rPr lang="en-US" dirty="0"/>
              <a:t>This causes less or no bikes at few popular bike stations.  </a:t>
            </a:r>
          </a:p>
        </p:txBody>
      </p:sp>
    </p:spTree>
    <p:extLst>
      <p:ext uri="{BB962C8B-B14F-4D97-AF65-F5344CB8AC3E}">
        <p14:creationId xmlns:p14="http://schemas.microsoft.com/office/powerpoint/2010/main" val="1517803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And also many times we notice that people do not find a doc to place their bike because the number of bikes returned are more than the number of bikes taken out.</a:t>
            </a:r>
          </a:p>
          <a:p>
            <a:r>
              <a:rPr lang="en-US" dirty="0"/>
              <a:t>We used the data from </a:t>
            </a:r>
            <a:r>
              <a:rPr lang="en-US" dirty="0">
                <a:hlinkClick r:id="rId2"/>
              </a:rPr>
              <a:t>https://s3.amazonaws.com/tripdata/index.html</a:t>
            </a:r>
            <a:r>
              <a:rPr lang="en-US" dirty="0"/>
              <a:t> and inferred few important things about this study one of them will be : Predicting the demand of bikes at each station on a daily basis and the availability of bikes.</a:t>
            </a:r>
          </a:p>
          <a:p>
            <a:endParaRPr lang="en-US" dirty="0"/>
          </a:p>
          <a:p>
            <a:endParaRPr lang="en-US" dirty="0"/>
          </a:p>
        </p:txBody>
      </p:sp>
    </p:spTree>
    <p:extLst>
      <p:ext uri="{BB962C8B-B14F-4D97-AF65-F5344CB8AC3E}">
        <p14:creationId xmlns:p14="http://schemas.microsoft.com/office/powerpoint/2010/main" val="1065133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745" t="7948" r="2857" b="4484"/>
          <a:stretch/>
        </p:blipFill>
        <p:spPr>
          <a:xfrm>
            <a:off x="9031213" y="828982"/>
            <a:ext cx="2595058" cy="1727950"/>
          </a:xfrm>
          <a:prstGeom prst="rect">
            <a:avLst/>
          </a:prstGeom>
          <a:ln w="57150" cmpd="thickThin">
            <a:noFill/>
            <a:miter lim="800000"/>
          </a:ln>
        </p:spPr>
      </p:pic>
      <p:pic>
        <p:nvPicPr>
          <p:cNvPr id="8"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l="10064" t="7918" r="10375" b="3998"/>
          <a:stretch/>
        </p:blipFill>
        <p:spPr>
          <a:xfrm>
            <a:off x="6769275" y="803593"/>
            <a:ext cx="2261938" cy="1727950"/>
          </a:xfrm>
          <a:prstGeom prst="rect">
            <a:avLst/>
          </a:prstGeom>
          <a:ln w="57150" cmpd="thickThin">
            <a:noFill/>
            <a:miter lim="800000"/>
          </a:ln>
        </p:spPr>
      </p:pic>
      <p:sp>
        <p:nvSpPr>
          <p:cNvPr id="2" name="Title 1"/>
          <p:cNvSpPr>
            <a:spLocks noGrp="1"/>
          </p:cNvSpPr>
          <p:nvPr>
            <p:ph type="title"/>
          </p:nvPr>
        </p:nvSpPr>
        <p:spPr>
          <a:xfrm>
            <a:off x="1180102" y="982132"/>
            <a:ext cx="4755478" cy="1303867"/>
          </a:xfrm>
        </p:spPr>
        <p:txBody>
          <a:bodyPr>
            <a:normAutofit/>
          </a:bodyPr>
          <a:lstStyle/>
          <a:p>
            <a:r>
              <a:rPr lang="en-US" dirty="0"/>
              <a:t>Data Exploration</a:t>
            </a:r>
          </a:p>
        </p:txBody>
      </p:sp>
      <p:sp>
        <p:nvSpPr>
          <p:cNvPr id="10" name="Content Placeholder 9"/>
          <p:cNvSpPr>
            <a:spLocks noGrp="1"/>
          </p:cNvSpPr>
          <p:nvPr>
            <p:ph idx="1"/>
          </p:nvPr>
        </p:nvSpPr>
        <p:spPr>
          <a:xfrm>
            <a:off x="1167386" y="2556932"/>
            <a:ext cx="5380294" cy="3318936"/>
          </a:xfrm>
        </p:spPr>
        <p:txBody>
          <a:bodyPr>
            <a:normAutofit lnSpcReduction="10000"/>
          </a:bodyPr>
          <a:lstStyle/>
          <a:p>
            <a:r>
              <a:rPr lang="en-US" dirty="0"/>
              <a:t>Docks distribution</a:t>
            </a:r>
          </a:p>
          <a:p>
            <a:pPr lvl="1"/>
            <a:r>
              <a:rPr lang="en-US" dirty="0"/>
              <a:t>Fill missing value with mean: seem like middle finger</a:t>
            </a:r>
            <a:r>
              <a:rPr lang="mr-IN" dirty="0"/>
              <a:t>…</a:t>
            </a:r>
            <a:endParaRPr lang="en-US" dirty="0"/>
          </a:p>
          <a:p>
            <a:pPr lvl="1"/>
            <a:r>
              <a:rPr lang="en-US" dirty="0"/>
              <a:t>Filter out missing value and see the distribution.</a:t>
            </a:r>
          </a:p>
          <a:p>
            <a:r>
              <a:rPr lang="en-US" dirty="0"/>
              <a:t>Bike flow vs Date:</a:t>
            </a:r>
          </a:p>
          <a:p>
            <a:pPr lvl="1"/>
            <a:r>
              <a:rPr lang="en-US" dirty="0"/>
              <a:t>Influence of bike flow of most stations:</a:t>
            </a:r>
          </a:p>
          <a:p>
            <a:pPr lvl="1"/>
            <a:r>
              <a:rPr lang="en-US" dirty="0"/>
              <a:t>Weekday, holiday, condition(weather)</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697" y="2671572"/>
            <a:ext cx="4486512" cy="3433776"/>
          </a:xfrm>
          <a:prstGeom prst="rect">
            <a:avLst/>
          </a:prstGeom>
        </p:spPr>
      </p:pic>
    </p:spTree>
    <p:extLst>
      <p:ext uri="{BB962C8B-B14F-4D97-AF65-F5344CB8AC3E}">
        <p14:creationId xmlns:p14="http://schemas.microsoft.com/office/powerpoint/2010/main" val="1077122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t="26016" r="31925"/>
          <a:stretch/>
        </p:blipFill>
        <p:spPr>
          <a:xfrm>
            <a:off x="1092643" y="1092200"/>
            <a:ext cx="5942687" cy="4515104"/>
          </a:xfrm>
          <a:prstGeom prst="rect">
            <a:avLst/>
          </a:prstGeom>
        </p:spPr>
      </p:pic>
      <p:sp>
        <p:nvSpPr>
          <p:cNvPr id="2" name="Title 1"/>
          <p:cNvSpPr>
            <a:spLocks noGrp="1"/>
          </p:cNvSpPr>
          <p:nvPr>
            <p:ph type="title"/>
          </p:nvPr>
        </p:nvSpPr>
        <p:spPr>
          <a:xfrm>
            <a:off x="7535825" y="982132"/>
            <a:ext cx="3479838" cy="1303867"/>
          </a:xfrm>
        </p:spPr>
        <p:txBody>
          <a:bodyPr>
            <a:normAutofit/>
          </a:bodyPr>
          <a:lstStyle/>
          <a:p>
            <a:pPr>
              <a:lnSpc>
                <a:spcPct val="90000"/>
              </a:lnSpc>
            </a:pPr>
            <a:r>
              <a:rPr lang="en-IN" dirty="0"/>
              <a:t>Organised &amp; Cleaned  </a:t>
            </a:r>
            <a:r>
              <a:rPr lang="en-IN" dirty="0" err="1"/>
              <a:t>Dat</a:t>
            </a:r>
            <a:r>
              <a:rPr lang="en-US" altLang="zh-CN" dirty="0"/>
              <a:t>a</a:t>
            </a:r>
            <a:endParaRPr lang="en-IN" dirty="0"/>
          </a:p>
        </p:txBody>
      </p:sp>
      <p:sp>
        <p:nvSpPr>
          <p:cNvPr id="3" name="Content Placeholder 2"/>
          <p:cNvSpPr>
            <a:spLocks noGrp="1"/>
          </p:cNvSpPr>
          <p:nvPr>
            <p:ph idx="1"/>
          </p:nvPr>
        </p:nvSpPr>
        <p:spPr>
          <a:xfrm>
            <a:off x="7520089" y="2585507"/>
            <a:ext cx="3360771" cy="3318936"/>
          </a:xfrm>
        </p:spPr>
        <p:txBody>
          <a:bodyPr>
            <a:normAutofit lnSpcReduction="10000"/>
          </a:bodyPr>
          <a:lstStyle/>
          <a:p>
            <a:pPr>
              <a:lnSpc>
                <a:spcPct val="80000"/>
              </a:lnSpc>
            </a:pPr>
            <a:r>
              <a:rPr lang="en-IN" sz="1500" dirty="0"/>
              <a:t>Using world weather online API we gathered data for the different days the original data used .</a:t>
            </a:r>
          </a:p>
          <a:p>
            <a:pPr>
              <a:lnSpc>
                <a:spcPct val="80000"/>
              </a:lnSpc>
            </a:pPr>
            <a:r>
              <a:rPr lang="en-IN" sz="1500" dirty="0"/>
              <a:t>The data gathered are </a:t>
            </a:r>
          </a:p>
          <a:p>
            <a:pPr marL="0" indent="0">
              <a:lnSpc>
                <a:spcPct val="80000"/>
              </a:lnSpc>
              <a:buNone/>
            </a:pPr>
            <a:r>
              <a:rPr lang="en-IN" sz="1500" dirty="0"/>
              <a:t>	Max temperature for the date	</a:t>
            </a:r>
          </a:p>
          <a:p>
            <a:pPr marL="0" indent="0">
              <a:lnSpc>
                <a:spcPct val="80000"/>
              </a:lnSpc>
              <a:buNone/>
            </a:pPr>
            <a:r>
              <a:rPr lang="en-IN" sz="1500" dirty="0"/>
              <a:t>	The average type of Climate for that</a:t>
            </a:r>
            <a:br>
              <a:rPr lang="en-IN" sz="1500" dirty="0"/>
            </a:br>
            <a:r>
              <a:rPr lang="en-IN" sz="1500" dirty="0"/>
              <a:t>          day(</a:t>
            </a:r>
            <a:r>
              <a:rPr lang="en-IN" sz="1600" dirty="0"/>
              <a:t> the values that appears most </a:t>
            </a:r>
            <a:br>
              <a:rPr lang="en-IN" sz="1600" dirty="0"/>
            </a:br>
            <a:r>
              <a:rPr lang="en-IN" sz="1600" dirty="0"/>
              <a:t>	frequently) </a:t>
            </a:r>
            <a:endParaRPr lang="en-IN" sz="1500" dirty="0"/>
          </a:p>
          <a:p>
            <a:pPr>
              <a:lnSpc>
                <a:spcPct val="80000"/>
              </a:lnSpc>
            </a:pPr>
            <a:r>
              <a:rPr lang="en-IN" sz="1500" dirty="0"/>
              <a:t>We then assigned dummy variables (flags of (0’s and 1’s) for the type of climate for each day and represented the climate type as columns</a:t>
            </a:r>
          </a:p>
          <a:p>
            <a:pPr marL="0" indent="0">
              <a:lnSpc>
                <a:spcPct val="80000"/>
              </a:lnSpc>
              <a:buNone/>
            </a:pPr>
            <a:r>
              <a:rPr lang="en-IN" sz="1500" dirty="0"/>
              <a:t/>
            </a:r>
            <a:br>
              <a:rPr lang="en-IN" sz="1500" dirty="0"/>
            </a:br>
            <a:r>
              <a:rPr lang="en-IN" sz="1500" dirty="0"/>
              <a:t> </a:t>
            </a:r>
            <a:br>
              <a:rPr lang="en-IN" sz="1500" dirty="0"/>
            </a:br>
            <a:endParaRPr lang="en-IN" sz="1500" dirty="0"/>
          </a:p>
        </p:txBody>
      </p:sp>
    </p:spTree>
    <p:extLst>
      <p:ext uri="{BB962C8B-B14F-4D97-AF65-F5344CB8AC3E}">
        <p14:creationId xmlns:p14="http://schemas.microsoft.com/office/powerpoint/2010/main" val="1262856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Dependent Variable </a:t>
            </a:r>
          </a:p>
        </p:txBody>
      </p:sp>
      <p:sp>
        <p:nvSpPr>
          <p:cNvPr id="3" name="Content Placeholder 2"/>
          <p:cNvSpPr>
            <a:spLocks noGrp="1"/>
          </p:cNvSpPr>
          <p:nvPr>
            <p:ph idx="1"/>
          </p:nvPr>
        </p:nvSpPr>
        <p:spPr/>
        <p:txBody>
          <a:bodyPr>
            <a:normAutofit/>
          </a:bodyPr>
          <a:lstStyle/>
          <a:p>
            <a:r>
              <a:rPr lang="en-IN" dirty="0"/>
              <a:t>The variables which we used for regression (Dependent Variable) are chosen on the basis</a:t>
            </a:r>
          </a:p>
          <a:p>
            <a:pPr lvl="1"/>
            <a:r>
              <a:rPr lang="en-IN" dirty="0"/>
              <a:t>Y-Axis = “</a:t>
            </a:r>
            <a:r>
              <a:rPr lang="en-IN" dirty="0" err="1"/>
              <a:t>bike_loss</a:t>
            </a:r>
            <a:r>
              <a:rPr lang="en-IN" dirty="0"/>
              <a:t>” which is found but getting the difference between the out bikes and in bikes for each station on a particular day (positive values denote the bikes lost and negative values denote the bike gained on that day)</a:t>
            </a:r>
          </a:p>
        </p:txBody>
      </p:sp>
    </p:spTree>
    <p:extLst>
      <p:ext uri="{BB962C8B-B14F-4D97-AF65-F5344CB8AC3E}">
        <p14:creationId xmlns:p14="http://schemas.microsoft.com/office/powerpoint/2010/main" val="3351283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Independent Variables </a:t>
            </a:r>
          </a:p>
        </p:txBody>
      </p:sp>
      <p:sp>
        <p:nvSpPr>
          <p:cNvPr id="3" name="Content Placeholder 2"/>
          <p:cNvSpPr>
            <a:spLocks noGrp="1"/>
          </p:cNvSpPr>
          <p:nvPr>
            <p:ph idx="1"/>
          </p:nvPr>
        </p:nvSpPr>
        <p:spPr/>
        <p:txBody>
          <a:bodyPr>
            <a:normAutofit/>
          </a:bodyPr>
          <a:lstStyle/>
          <a:p>
            <a:pPr marL="457200" lvl="1" indent="0">
              <a:buNone/>
            </a:pPr>
            <a:r>
              <a:rPr lang="en-IN" dirty="0"/>
              <a:t>X-Axis = comprises of columns below:</a:t>
            </a:r>
          </a:p>
          <a:p>
            <a:pPr lvl="1"/>
            <a:r>
              <a:rPr lang="en-IN" dirty="0" err="1"/>
              <a:t>wek_index</a:t>
            </a:r>
            <a:r>
              <a:rPr lang="en-IN" dirty="0"/>
              <a:t>= which ranges from 0-1 where 0 denotes Weekday and 1 denotes Weekend.</a:t>
            </a:r>
          </a:p>
          <a:p>
            <a:pPr lvl="1"/>
            <a:r>
              <a:rPr lang="en-IN" dirty="0" err="1"/>
              <a:t>holiday_idx</a:t>
            </a:r>
            <a:r>
              <a:rPr lang="en-IN" dirty="0"/>
              <a:t> = which ranges from 0-1 where 1 denotes holidays and 0 denotes its not. </a:t>
            </a:r>
          </a:p>
          <a:p>
            <a:pPr lvl="1"/>
            <a:r>
              <a:rPr lang="en-IN" dirty="0" err="1"/>
              <a:t>High_temp</a:t>
            </a:r>
            <a:r>
              <a:rPr lang="en-IN" dirty="0"/>
              <a:t> = this column has values of highest temperature in F, on that day.</a:t>
            </a:r>
          </a:p>
          <a:p>
            <a:pPr lvl="1"/>
            <a:r>
              <a:rPr lang="en-IN" dirty="0"/>
              <a:t>Clear, Light, Overcast, Partly, Sunny and rain = These columns has range 0-1 where 1 denotes that climate for that day and 0 denotes its not.  </a:t>
            </a:r>
          </a:p>
        </p:txBody>
      </p:sp>
    </p:spTree>
    <p:extLst>
      <p:ext uri="{BB962C8B-B14F-4D97-AF65-F5344CB8AC3E}">
        <p14:creationId xmlns:p14="http://schemas.microsoft.com/office/powerpoint/2010/main" val="26297652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1822</TotalTime>
  <Words>894</Words>
  <Application>Microsoft Macintosh PowerPoint</Application>
  <PresentationFormat>Widescreen</PresentationFormat>
  <Paragraphs>123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 Hebrew</vt:lpstr>
      <vt:lpstr>Calibri</vt:lpstr>
      <vt:lpstr>Garamond</vt:lpstr>
      <vt:lpstr>Mangal</vt:lpstr>
      <vt:lpstr>方正舒体</vt:lpstr>
      <vt:lpstr>Arial</vt:lpstr>
      <vt:lpstr>Organic</vt:lpstr>
      <vt:lpstr>City Bike Case</vt:lpstr>
      <vt:lpstr>Introduction and Background</vt:lpstr>
      <vt:lpstr>PowerPoint Presentation</vt:lpstr>
      <vt:lpstr>Problem Statement</vt:lpstr>
      <vt:lpstr>Problem Statement</vt:lpstr>
      <vt:lpstr>Data Exploration</vt:lpstr>
      <vt:lpstr>Organised &amp; Cleaned  Data</vt:lpstr>
      <vt:lpstr>Dependent Variable </vt:lpstr>
      <vt:lpstr>Independent Variables </vt:lpstr>
      <vt:lpstr>Regression: Overview</vt:lpstr>
      <vt:lpstr>Grid Search</vt:lpstr>
      <vt:lpstr>Grid Search Result(Partial)</vt:lpstr>
      <vt:lpstr>Models Comparison</vt:lpstr>
      <vt:lpstr>Models Comparison: Result</vt:lpstr>
      <vt:lpstr>Visualization: Neural Network</vt:lpstr>
      <vt:lpstr>Result Analysis: Weekday/Weekend</vt:lpstr>
      <vt:lpstr>Result Analysis: Sample Stations</vt:lpstr>
      <vt:lpstr>Result Analysis: Loss per Week</vt:lpstr>
      <vt:lpstr>Result Analysis: Urgent Rebalance</vt:lpstr>
      <vt:lpstr>Conclusion &amp; Next Step</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Bike Case</dc:title>
  <dc:creator>Nitika Puri</dc:creator>
  <cp:lastModifiedBy>Xiao Wan</cp:lastModifiedBy>
  <cp:revision>56</cp:revision>
  <dcterms:created xsi:type="dcterms:W3CDTF">2017-04-30T03:30:47Z</dcterms:created>
  <dcterms:modified xsi:type="dcterms:W3CDTF">2017-05-13T04:33:27Z</dcterms:modified>
</cp:coreProperties>
</file>